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KOV tulud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Sheet1!$B$2:$I$2</c:f>
              <c:numCache>
                <c:formatCode>General</c:formatCode>
                <c:ptCount val="8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</c:numCache>
            </c:numRef>
          </c:cat>
          <c:val>
            <c:numRef>
              <c:f>Sheet1!$B$3:$I$3</c:f>
              <c:numCache>
                <c:formatCode>0</c:formatCode>
                <c:ptCount val="8"/>
                <c:pt idx="0">
                  <c:v>2085.37509026</c:v>
                </c:pt>
                <c:pt idx="1">
                  <c:v>2269.9397952600002</c:v>
                </c:pt>
                <c:pt idx="2">
                  <c:v>2350.4854894399996</c:v>
                </c:pt>
                <c:pt idx="3">
                  <c:v>2505.77210044</c:v>
                </c:pt>
                <c:pt idx="4">
                  <c:v>2745.9347607700001</c:v>
                </c:pt>
                <c:pt idx="5">
                  <c:v>3118.0643843000007</c:v>
                </c:pt>
                <c:pt idx="6">
                  <c:v>3136.51</c:v>
                </c:pt>
                <c:pt idx="7">
                  <c:v>3312.2150000000001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14C-4460-AE8F-070913793B34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sh maksutulud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Sheet1!$B$2:$I$2</c:f>
              <c:numCache>
                <c:formatCode>General</c:formatCode>
                <c:ptCount val="8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</c:numCache>
            </c:numRef>
          </c:cat>
          <c:val>
            <c:numRef>
              <c:f>Sheet1!$B$4:$I$4</c:f>
              <c:numCache>
                <c:formatCode>0</c:formatCode>
                <c:ptCount val="8"/>
                <c:pt idx="0">
                  <c:v>1187.5877095799999</c:v>
                </c:pt>
                <c:pt idx="1">
                  <c:v>1294.4556971500001</c:v>
                </c:pt>
                <c:pt idx="2">
                  <c:v>1346.3564020599999</c:v>
                </c:pt>
                <c:pt idx="3">
                  <c:v>1440.92479589</c:v>
                </c:pt>
                <c:pt idx="4">
                  <c:v>1615.6064054799999</c:v>
                </c:pt>
                <c:pt idx="5">
                  <c:v>1776.70851062</c:v>
                </c:pt>
                <c:pt idx="6">
                  <c:v>1927.4</c:v>
                </c:pt>
                <c:pt idx="7">
                  <c:v>2051.9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14C-4460-AE8F-070913793B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2473119"/>
        <c:axId val="132471679"/>
      </c:lineChart>
      <c:catAx>
        <c:axId val="1324731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132471679"/>
        <c:crosses val="autoZero"/>
        <c:auto val="1"/>
        <c:lblAlgn val="ctr"/>
        <c:lblOffset val="100"/>
        <c:noMultiLvlLbl val="0"/>
      </c:catAx>
      <c:valAx>
        <c:axId val="1324716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1324731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Sheet1!$A$30</c:f>
              <c:strCache>
                <c:ptCount val="1"/>
                <c:pt idx="0">
                  <c:v>KOV kulud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Sheet1!$B$29:$I$29</c:f>
              <c:numCache>
                <c:formatCode>General</c:formatCode>
                <c:ptCount val="8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</c:numCache>
            </c:numRef>
          </c:cat>
          <c:val>
            <c:numRef>
              <c:f>Sheet1!$B$30:$I$30</c:f>
              <c:numCache>
                <c:formatCode>0</c:formatCode>
                <c:ptCount val="8"/>
                <c:pt idx="0">
                  <c:v>2062.0764995599989</c:v>
                </c:pt>
                <c:pt idx="1">
                  <c:v>2288.9742068600058</c:v>
                </c:pt>
                <c:pt idx="2">
                  <c:v>2365.8344134900012</c:v>
                </c:pt>
                <c:pt idx="3">
                  <c:v>2641.7636421599996</c:v>
                </c:pt>
                <c:pt idx="4">
                  <c:v>2845.5311225800001</c:v>
                </c:pt>
                <c:pt idx="5">
                  <c:v>3223.0321099700045</c:v>
                </c:pt>
                <c:pt idx="6">
                  <c:v>3336.5</c:v>
                </c:pt>
                <c:pt idx="7">
                  <c:v>3473.6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9FA-4B1C-8D49-34E01EB90E0A}"/>
            </c:ext>
          </c:extLst>
        </c:ser>
        <c:ser>
          <c:idx val="2"/>
          <c:order val="1"/>
          <c:tx>
            <c:strRef>
              <c:f>Sheet1!$A$31</c:f>
              <c:strCache>
                <c:ptCount val="1"/>
                <c:pt idx="0">
                  <c:v>sh kultuur ja vaba-aeg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Sheet1!$B$29:$I$29</c:f>
              <c:numCache>
                <c:formatCode>General</c:formatCode>
                <c:ptCount val="8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</c:numCache>
            </c:numRef>
          </c:cat>
          <c:val>
            <c:numRef>
              <c:f>Sheet1!$B$31:$I$31</c:f>
              <c:numCache>
                <c:formatCode>0</c:formatCode>
                <c:ptCount val="8"/>
                <c:pt idx="0">
                  <c:v>219.45441467999979</c:v>
                </c:pt>
                <c:pt idx="1">
                  <c:v>255.87265971999949</c:v>
                </c:pt>
                <c:pt idx="2">
                  <c:v>248.86902880999921</c:v>
                </c:pt>
                <c:pt idx="3">
                  <c:v>297.6650662900002</c:v>
                </c:pt>
                <c:pt idx="4">
                  <c:v>289.7820167099992</c:v>
                </c:pt>
                <c:pt idx="5">
                  <c:v>339.74503708999958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9FA-4B1C-8D49-34E01EB90E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6863807"/>
        <c:axId val="186865247"/>
      </c:lineChart>
      <c:catAx>
        <c:axId val="1868638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186865247"/>
        <c:crosses val="autoZero"/>
        <c:auto val="1"/>
        <c:lblAlgn val="ctr"/>
        <c:lblOffset val="100"/>
        <c:noMultiLvlLbl val="0"/>
      </c:catAx>
      <c:valAx>
        <c:axId val="1868652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1868638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6E161-8DEE-6419-514D-DDEACEEB75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2C878B-E7BC-341D-0086-F193BE4A2B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8F0D68-7816-FAC8-665F-BB2F2DD68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5008-99BE-42AB-A739-124926A41BC5}" type="datetimeFigureOut">
              <a:rPr lang="et-EE" smtClean="0"/>
              <a:t>18.10.2024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80299-79D0-A67D-269C-8297582B4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E7F635-CB0E-02AA-3005-58511BF96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E880-BF6C-4A02-9135-46E85388F66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38115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AEF2D-8E21-28B2-0FA4-97FC39BE2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EC6C3F-2C19-32BB-0F35-DA29349F13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113C46-7CC9-C912-74CC-FD4B99DEF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5008-99BE-42AB-A739-124926A41BC5}" type="datetimeFigureOut">
              <a:rPr lang="et-EE" smtClean="0"/>
              <a:t>18.10.2024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69BD6-C1F9-5E79-7016-7536FC82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4E60C-5819-DF19-7C2D-66B0905B5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E880-BF6C-4A02-9135-46E85388F66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15315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E42D43-18EA-DC9A-53BD-BB26914634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2AE64A-86EC-4BD1-5F15-B0DA67E34A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C95795-8A0B-66DB-8F8E-7CA371986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5008-99BE-42AB-A739-124926A41BC5}" type="datetimeFigureOut">
              <a:rPr lang="et-EE" smtClean="0"/>
              <a:t>18.10.2024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C4FF66-2B43-40E8-9BD1-16695D5AE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23E39C-E247-89B9-FF51-60346FDD1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E880-BF6C-4A02-9135-46E85388F66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37501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F7F57-945F-9154-092F-2D102BF79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85750-77A1-5D71-33A9-F4831BFCA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1478-5360-7BED-A2B6-EA8672897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5008-99BE-42AB-A739-124926A41BC5}" type="datetimeFigureOut">
              <a:rPr lang="et-EE" smtClean="0"/>
              <a:t>18.10.2024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A06B00-2E4E-4EC5-CFF5-2780E1A18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4D636-3419-6673-B70C-0A0415DD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E880-BF6C-4A02-9135-46E85388F66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78649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0247A-EA87-A53F-ABAC-8C9EC4F5B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D7E252-C80E-F5A0-4F79-70CC04D3D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26121D-2A34-D69B-9523-F7C2AECE1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5008-99BE-42AB-A739-124926A41BC5}" type="datetimeFigureOut">
              <a:rPr lang="et-EE" smtClean="0"/>
              <a:t>18.10.2024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C8D8F-9B5D-F2F9-9924-F392104CA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EC899C-FD41-DC9F-0F47-DC31B939D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E880-BF6C-4A02-9135-46E85388F66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96642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B12B7-9C31-8AFD-3C50-C2F137B69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36B66-6C31-A835-9732-EA0104DCF3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47744C-B8F2-15C1-CF69-E6F66B24D2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6C7EDD-97B2-C64D-4DC5-956BA3285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5008-99BE-42AB-A739-124926A41BC5}" type="datetimeFigureOut">
              <a:rPr lang="et-EE" smtClean="0"/>
              <a:t>18.10.2024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FD65C9-F1AA-BBBB-0ED1-583AF40E2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E6FB34-A6D4-0392-AB70-E6907A5CC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E880-BF6C-4A02-9135-46E85388F66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89990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02E34-6D90-9F50-E62D-8F4879B84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6A2EAB-B711-59CA-9C5F-4E9EF8E301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93A541-D710-630D-AD66-6E47ACC88C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2BCE11-CEC9-169D-120B-17E7369210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819C10-8E41-60F9-775C-B3992594ED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FAAE06-D663-73BD-6132-8AF8854E9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5008-99BE-42AB-A739-124926A41BC5}" type="datetimeFigureOut">
              <a:rPr lang="et-EE" smtClean="0"/>
              <a:t>18.10.2024</a:t>
            </a:fld>
            <a:endParaRPr lang="et-E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89288F-9A08-46BF-8288-8647F8702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02DCEE-7586-F4AC-9DB7-4E4717AB5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E880-BF6C-4A02-9135-46E85388F66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03099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18660-164B-706F-8345-6BBAF47EA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85513A-B871-D30B-09FE-6679EEB11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5008-99BE-42AB-A739-124926A41BC5}" type="datetimeFigureOut">
              <a:rPr lang="et-EE" smtClean="0"/>
              <a:t>18.10.2024</a:t>
            </a:fld>
            <a:endParaRPr lang="et-E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4F55BD-C215-7FE6-D43B-3B5FBA227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17916F-048D-F8C6-68BD-B9E751325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E880-BF6C-4A02-9135-46E85388F66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81449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5306BC-B39A-BEEE-9850-313CE3035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5008-99BE-42AB-A739-124926A41BC5}" type="datetimeFigureOut">
              <a:rPr lang="et-EE" smtClean="0"/>
              <a:t>18.10.2024</a:t>
            </a:fld>
            <a:endParaRPr lang="et-E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1A3DB6-7818-35D8-F4CF-61ECB1A03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D73471-5352-9001-86F4-86CFB0C2C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E880-BF6C-4A02-9135-46E85388F66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8474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8F8A-A082-70D9-0DF0-3EA39AD54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EE2B8-C04D-B21D-6060-1335862E9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3C9744-CA7C-2A9B-0426-4C6148E7F7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51BD89-3BE6-23B5-9194-6AB3E53FE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5008-99BE-42AB-A739-124926A41BC5}" type="datetimeFigureOut">
              <a:rPr lang="et-EE" smtClean="0"/>
              <a:t>18.10.2024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78AA2E-55DA-2020-90EA-958D865A7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84E603-F6CB-A5B7-8969-2ED0F1E32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E880-BF6C-4A02-9135-46E85388F66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24497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55890-0759-52E4-7A33-1FA88CE7F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C3BAB6-D4B7-E06D-2313-AB09784DA9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93788C-4858-71F4-F1EF-8E33439DAD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46AED7-5E43-89AE-105C-11B87CAE2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5008-99BE-42AB-A739-124926A41BC5}" type="datetimeFigureOut">
              <a:rPr lang="et-EE" smtClean="0"/>
              <a:t>18.10.2024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4E2558-CA83-2680-37C0-90A993626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F05FEF-0CE3-F23C-02B9-3E2DECEB7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E880-BF6C-4A02-9135-46E85388F66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74462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E159D7-2ADB-7933-6C39-B56FBC3DB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FCD61B-0B28-EB76-B8A7-3C31D9044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DA8680-0009-A576-3C60-95C204E1D0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6A45008-99BE-42AB-A739-124926A41BC5}" type="datetimeFigureOut">
              <a:rPr lang="et-EE" smtClean="0"/>
              <a:t>18.10.2024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122CB-D15A-BFF7-0373-DD40B0C321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BADA5-9263-F8F0-D6F9-5DBA091B76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30CE880-BF6C-4A02-9135-46E85388F66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01859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13C9B8DD-AE9A-3BE4-4219-5AF2211191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0"/>
            <a:ext cx="10287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2709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E6A1F71-0611-F0F7-54F7-269D234F60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435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1E0CA7E5-EBB3-4EAF-DA98-52939FA0A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KOVide</a:t>
            </a:r>
            <a:r>
              <a:rPr lang="et-EE" dirty="0"/>
              <a:t> tulud 2018-2025 </a:t>
            </a:r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3A93B895-5799-FF90-D57E-A85024BDE13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555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83773-08D6-7EB1-5C0D-B19E7910B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err="1"/>
              <a:t>KOVide</a:t>
            </a:r>
            <a:r>
              <a:rPr lang="et-EE" dirty="0"/>
              <a:t> kulud 2018-2025, </a:t>
            </a:r>
            <a:br>
              <a:rPr lang="et-EE" dirty="0"/>
            </a:br>
            <a:r>
              <a:rPr lang="et-EE" dirty="0"/>
              <a:t>sh kultuur ja vaba aeg stabiilselt ca 11%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923784E-DC2F-01EB-50AC-9B4EF2AEE24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2213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A03C0-5096-71AF-B1E8-701C02882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000" dirty="0"/>
              <a:t>Omavalitsuste rahalised võimalused lähiaastatel ei vähene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E53FB-85E5-B74F-3851-98708B038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Kohalike omavalitsuste tulud kasvavad 2025. aastal Rahandusministeeriumi prognoosi järgi umbes 5,6% ehk 3,3 miljardi euroni. </a:t>
            </a:r>
            <a:r>
              <a:rPr lang="et-EE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Tulude kasvu toetab omavalitsuste maksutulude – tulumaks, maamaks – suurenemine pea 6,5% võrra. </a:t>
            </a:r>
          </a:p>
          <a:p>
            <a:r>
              <a:rPr lang="et-EE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Omavalitsuste tulude kasv (5,6%) ületab </a:t>
            </a:r>
            <a:r>
              <a:rPr lang="et-EE" sz="2000" b="0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oluliselt prognoosis </a:t>
            </a:r>
            <a:r>
              <a:rPr lang="et-EE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planeeritud keskmise palga ja tarbijahinnaindeksi kasvu (vastavalt 4,6% ja 4,2%). </a:t>
            </a:r>
          </a:p>
          <a:p>
            <a:r>
              <a:rPr lang="et-EE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Vähendatakse regionaalset ebavõrdsust </a:t>
            </a:r>
            <a:r>
              <a:rPr lang="et-EE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– aastatel 2025–2027 suureneb omavalitsustele pensionitulult laekuv tulumaksu osa ja väheneb muudelt tuludelt (eelkõige palgatulu) laekuv tulumaksu osa, ühtlustudes perioodi lõpuks ühtemoodi 10,23%-</a:t>
            </a:r>
            <a:r>
              <a:rPr lang="et-EE" sz="20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le</a:t>
            </a:r>
            <a:r>
              <a:rPr lang="et-EE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 Kahe laekumise võrdsustumise tulemusel suurenevad nende  omavalitsuste tulud, kus eakate osakaal on kõrge, olles finantsiliselt võrdsemas seisus nende omavalitsustega, kus on kõrgem tööealiste osakaal ja palgatase.</a:t>
            </a:r>
          </a:p>
          <a:p>
            <a:r>
              <a:rPr lang="et-EE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Aastatel 2025 ja 2026 leiab aset </a:t>
            </a:r>
            <a:r>
              <a:rPr lang="et-EE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maamaksu ümberkorraldus</a:t>
            </a:r>
            <a:r>
              <a:rPr lang="et-EE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mis suurendab omavalitsuste otsustusõigust. Muu hulgas saavad ülejärgmisest aastast omavalitsused ise määrata maamaksu aastase kasvu piirmäära protsendi.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79751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169</Words>
  <Application>Microsoft Office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Calibri</vt:lpstr>
      <vt:lpstr>Office Theme</vt:lpstr>
      <vt:lpstr>PowerPoint Presentation</vt:lpstr>
      <vt:lpstr>PowerPoint Presentation</vt:lpstr>
      <vt:lpstr>KOVide tulud 2018-2025 </vt:lpstr>
      <vt:lpstr>KOVide kulud 2018-2025,  sh kultuur ja vaba aeg stabiilselt ca 11%</vt:lpstr>
      <vt:lpstr>Omavalitsuste rahalised võimalused lähiaastatel ei vähene</vt:lpstr>
    </vt:vector>
  </TitlesOfParts>
  <Company>Maaeluministeerium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Sulev Valner</dc:creator>
  <cp:lastModifiedBy>Sulev Valner</cp:lastModifiedBy>
  <cp:revision>7</cp:revision>
  <dcterms:created xsi:type="dcterms:W3CDTF">2024-10-17T08:15:27Z</dcterms:created>
  <dcterms:modified xsi:type="dcterms:W3CDTF">2024-10-18T11:09:52Z</dcterms:modified>
</cp:coreProperties>
</file>